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2" r:id="rId3"/>
    <p:sldId id="258" r:id="rId4"/>
    <p:sldId id="264" r:id="rId5"/>
    <p:sldId id="263" r:id="rId6"/>
    <p:sldId id="259" r:id="rId7"/>
    <p:sldId id="260"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74"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0E63798-3952-44E9-BC4D-C7E55C4DD02E}" type="datetimeFigureOut">
              <a:rPr lang="en-US" smtClean="0"/>
              <a:t>12/16/2011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E63798-3952-44E9-BC4D-C7E55C4DD02E}"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E63798-3952-44E9-BC4D-C7E55C4DD02E}"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E63798-3952-44E9-BC4D-C7E55C4DD02E}"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0E63798-3952-44E9-BC4D-C7E55C4DD02E}"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0E63798-3952-44E9-BC4D-C7E55C4DD02E}"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0E63798-3952-44E9-BC4D-C7E55C4DD02E}" type="datetimeFigureOut">
              <a:rPr lang="en-US" smtClean="0"/>
              <a:t>12/16/2011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0E63798-3952-44E9-BC4D-C7E55C4DD02E}" type="datetimeFigureOut">
              <a:rPr lang="en-US" smtClean="0"/>
              <a:t>12/16/2011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E63798-3952-44E9-BC4D-C7E55C4DD02E}" type="datetimeFigureOut">
              <a:rPr lang="en-US" smtClean="0"/>
              <a:t>12/16/2011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0E63798-3952-44E9-BC4D-C7E55C4DD02E}"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3ADF6-6FBB-423E-A804-6027136C64A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0E63798-3952-44E9-BC4D-C7E55C4DD02E}"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703ADF6-6FBB-423E-A804-6027136C64AB}"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0E63798-3952-44E9-BC4D-C7E55C4DD02E}" type="datetimeFigureOut">
              <a:rPr lang="en-US" smtClean="0"/>
              <a:t>12/16/2011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703ADF6-6FBB-423E-A804-6027136C64AB}"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Do Now – p. 112 </a:t>
            </a:r>
            <a:endParaRPr lang="en-US" dirty="0"/>
          </a:p>
        </p:txBody>
      </p:sp>
      <p:sp>
        <p:nvSpPr>
          <p:cNvPr id="3" name="Content Placeholder 2"/>
          <p:cNvSpPr>
            <a:spLocks noGrp="1"/>
          </p:cNvSpPr>
          <p:nvPr>
            <p:ph idx="1"/>
          </p:nvPr>
        </p:nvSpPr>
        <p:spPr>
          <a:xfrm>
            <a:off x="2819400" y="1935480"/>
            <a:ext cx="3048000" cy="4389120"/>
          </a:xfrm>
        </p:spPr>
        <p:txBody>
          <a:bodyPr>
            <a:normAutofit/>
          </a:bodyPr>
          <a:lstStyle/>
          <a:p>
            <a:r>
              <a:rPr lang="en-US" sz="2800" dirty="0" smtClean="0"/>
              <a:t>Do you think it is okay for the government to limit free speech during times of war? Why or why not?</a:t>
            </a:r>
            <a:endParaRPr lang="en-US" sz="2800" dirty="0"/>
          </a:p>
        </p:txBody>
      </p:sp>
      <p:pic>
        <p:nvPicPr>
          <p:cNvPr id="1026" name="Picture 2" descr="http://dsmy2muqb7t4m.cloudfront.net/articles/2010/inspir_propagandaposters/closedforthedur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296" y="1676400"/>
            <a:ext cx="2711104" cy="39814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usmm.org/p/someonetalk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9325" y="1676400"/>
            <a:ext cx="3038475" cy="4286250"/>
          </a:xfrm>
          <a:prstGeom prst="rect">
            <a:avLst/>
          </a:prstGeom>
          <a:noFill/>
          <a:extLst>
            <a:ext uri="{909E8E84-426E-40DD-AFC4-6F175D3DCCD1}">
              <a14:hiddenFill xmlns:a14="http://schemas.microsoft.com/office/drawing/2010/main">
                <a:solidFill>
                  <a:srgbClr val="FFFFFF"/>
                </a:solidFill>
              </a14:hiddenFill>
            </a:ext>
          </a:extLst>
        </p:spPr>
      </p:pic>
      <p:sp>
        <p:nvSpPr>
          <p:cNvPr id="4" name="Explosion 1 3"/>
          <p:cNvSpPr/>
          <p:nvPr/>
        </p:nvSpPr>
        <p:spPr>
          <a:xfrm>
            <a:off x="2438400" y="4800600"/>
            <a:ext cx="4724400" cy="2209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Copy and Answer</a:t>
            </a:r>
            <a:endParaRPr lang="en-US" sz="2800" dirty="0"/>
          </a:p>
        </p:txBody>
      </p:sp>
    </p:spTree>
    <p:extLst>
      <p:ext uri="{BB962C8B-B14F-4D97-AF65-F5344CB8AC3E}">
        <p14:creationId xmlns:p14="http://schemas.microsoft.com/office/powerpoint/2010/main" val="9063883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idx="1"/>
          </p:nvPr>
        </p:nvSpPr>
        <p:spPr/>
        <p:txBody>
          <a:bodyPr>
            <a:normAutofit/>
          </a:bodyPr>
          <a:lstStyle/>
          <a:p>
            <a:r>
              <a:rPr lang="en-US" sz="3600" dirty="0" smtClean="0"/>
              <a:t>What happened in the case of United States v. O’Brien?</a:t>
            </a:r>
          </a:p>
          <a:p>
            <a:r>
              <a:rPr lang="en-US" sz="3600" dirty="0" smtClean="0"/>
              <a:t>How did the Supreme Court make its decision?</a:t>
            </a:r>
          </a:p>
          <a:p>
            <a:r>
              <a:rPr lang="en-US" sz="3600" dirty="0" smtClean="0"/>
              <a:t>Do you think the Supreme Court made the right choice?</a:t>
            </a:r>
            <a:endParaRPr lang="en-US" sz="3600" dirty="0"/>
          </a:p>
        </p:txBody>
      </p:sp>
    </p:spTree>
    <p:extLst>
      <p:ext uri="{BB962C8B-B14F-4D97-AF65-F5344CB8AC3E}">
        <p14:creationId xmlns:p14="http://schemas.microsoft.com/office/powerpoint/2010/main" val="19047262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xplosion 1 3"/>
          <p:cNvSpPr/>
          <p:nvPr/>
        </p:nvSpPr>
        <p:spPr>
          <a:xfrm>
            <a:off x="5334000" y="3657600"/>
            <a:ext cx="4953000" cy="26670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It is very important that you keep all of your documents together!!!</a:t>
            </a:r>
            <a:endParaRPr lang="en-US" sz="2000" dirty="0"/>
          </a:p>
        </p:txBody>
      </p:sp>
      <p:sp>
        <p:nvSpPr>
          <p:cNvPr id="2" name="Title 1"/>
          <p:cNvSpPr>
            <a:spLocks noGrp="1"/>
          </p:cNvSpPr>
          <p:nvPr>
            <p:ph type="title"/>
          </p:nvPr>
        </p:nvSpPr>
        <p:spPr>
          <a:xfrm>
            <a:off x="457200" y="152400"/>
            <a:ext cx="8229600" cy="1143000"/>
          </a:xfrm>
        </p:spPr>
        <p:txBody>
          <a:bodyPr/>
          <a:lstStyle/>
          <a:p>
            <a:r>
              <a:rPr lang="en-US" i="1" dirty="0" smtClean="0"/>
              <a:t>United States v. O’Brien </a:t>
            </a:r>
            <a:r>
              <a:rPr lang="en-US" dirty="0" smtClean="0"/>
              <a:t>Activity</a:t>
            </a:r>
            <a:endParaRPr lang="en-US" dirty="0"/>
          </a:p>
        </p:txBody>
      </p:sp>
      <p:sp>
        <p:nvSpPr>
          <p:cNvPr id="3" name="Content Placeholder 2"/>
          <p:cNvSpPr>
            <a:spLocks noGrp="1"/>
          </p:cNvSpPr>
          <p:nvPr>
            <p:ph idx="1"/>
          </p:nvPr>
        </p:nvSpPr>
        <p:spPr>
          <a:xfrm>
            <a:off x="76200" y="1447800"/>
            <a:ext cx="8305800" cy="4800600"/>
          </a:xfrm>
        </p:spPr>
        <p:txBody>
          <a:bodyPr>
            <a:noAutofit/>
          </a:bodyPr>
          <a:lstStyle/>
          <a:p>
            <a:r>
              <a:rPr lang="en-US" sz="2800" dirty="0" smtClean="0"/>
              <a:t>You will work with a partner for this activity</a:t>
            </a:r>
          </a:p>
          <a:p>
            <a:r>
              <a:rPr lang="en-US" sz="2800" dirty="0" smtClean="0"/>
              <a:t>Each group will receive a packet of information about the </a:t>
            </a:r>
            <a:r>
              <a:rPr lang="en-US" sz="2800" i="1" dirty="0" smtClean="0"/>
              <a:t>United States v. O’Brien </a:t>
            </a:r>
            <a:r>
              <a:rPr lang="en-US" sz="2800" dirty="0" smtClean="0"/>
              <a:t>Supreme Court case</a:t>
            </a:r>
          </a:p>
          <a:p>
            <a:r>
              <a:rPr lang="en-US" sz="2800" dirty="0" smtClean="0"/>
              <a:t>Read through each of the following documents…</a:t>
            </a:r>
          </a:p>
          <a:p>
            <a:pPr lvl="1"/>
            <a:r>
              <a:rPr lang="en-US" sz="2800" dirty="0" smtClean="0"/>
              <a:t>The Story Behind the Case</a:t>
            </a:r>
          </a:p>
          <a:p>
            <a:pPr lvl="1"/>
            <a:r>
              <a:rPr lang="en-US" sz="2800" dirty="0" smtClean="0"/>
              <a:t>Relevant Case</a:t>
            </a:r>
          </a:p>
          <a:p>
            <a:pPr lvl="1"/>
            <a:r>
              <a:rPr lang="en-US" sz="2800" dirty="0" smtClean="0"/>
              <a:t>Arguments for the United States</a:t>
            </a:r>
          </a:p>
          <a:p>
            <a:pPr lvl="1"/>
            <a:r>
              <a:rPr lang="en-US" sz="2800" dirty="0" smtClean="0"/>
              <a:t>Arguments for David Paul O’Brien</a:t>
            </a:r>
          </a:p>
          <a:p>
            <a:r>
              <a:rPr lang="en-US" sz="2800" dirty="0" smtClean="0"/>
              <a:t>Once you have read through all of the documents, complete the analysis worksheet together</a:t>
            </a:r>
            <a:endParaRPr lang="en-US" sz="2800" dirty="0"/>
          </a:p>
        </p:txBody>
      </p:sp>
    </p:spTree>
    <p:extLst>
      <p:ext uri="{BB962C8B-B14F-4D97-AF65-F5344CB8AC3E}">
        <p14:creationId xmlns:p14="http://schemas.microsoft.com/office/powerpoint/2010/main" val="3899099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Helpful hint…</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1295400"/>
            <a:ext cx="1633383"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400" y="1295400"/>
            <a:ext cx="1593850" cy="2171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2341" y="3048000"/>
            <a:ext cx="1764059" cy="372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17068" y="838200"/>
            <a:ext cx="1850732"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76460" y="3453963"/>
            <a:ext cx="1791340" cy="279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Left Arrow Callout 3"/>
          <p:cNvSpPr/>
          <p:nvPr/>
        </p:nvSpPr>
        <p:spPr>
          <a:xfrm>
            <a:off x="1447800" y="3962400"/>
            <a:ext cx="2122140" cy="1752600"/>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 is the background and will help on Q’s </a:t>
            </a:r>
          </a:p>
          <a:p>
            <a:pPr algn="ctr"/>
            <a:r>
              <a:rPr lang="en-US" dirty="0" smtClean="0"/>
              <a:t>1-3</a:t>
            </a:r>
            <a:endParaRPr lang="en-US" dirty="0"/>
          </a:p>
        </p:txBody>
      </p:sp>
      <p:sp>
        <p:nvSpPr>
          <p:cNvPr id="5" name="Down Arrow Callout 4"/>
          <p:cNvSpPr/>
          <p:nvPr/>
        </p:nvSpPr>
        <p:spPr>
          <a:xfrm>
            <a:off x="3417540" y="1600200"/>
            <a:ext cx="2221260" cy="1447800"/>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 is an example of precedent and will help on Q’s 4-5</a:t>
            </a:r>
            <a:endParaRPr lang="en-US" dirty="0"/>
          </a:p>
        </p:txBody>
      </p:sp>
      <p:sp>
        <p:nvSpPr>
          <p:cNvPr id="6" name="Right Arrow Callout 5"/>
          <p:cNvSpPr/>
          <p:nvPr/>
        </p:nvSpPr>
        <p:spPr>
          <a:xfrm>
            <a:off x="5562600" y="1295400"/>
            <a:ext cx="45719" cy="45719"/>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Callout 6"/>
          <p:cNvSpPr/>
          <p:nvPr/>
        </p:nvSpPr>
        <p:spPr>
          <a:xfrm rot="1749061">
            <a:off x="5396430" y="333217"/>
            <a:ext cx="1999930" cy="1402081"/>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 is the argument against O’Brien</a:t>
            </a:r>
            <a:endParaRPr lang="en-US" dirty="0"/>
          </a:p>
        </p:txBody>
      </p:sp>
      <p:sp>
        <p:nvSpPr>
          <p:cNvPr id="13" name="Right Arrow Callout 12"/>
          <p:cNvSpPr/>
          <p:nvPr/>
        </p:nvSpPr>
        <p:spPr>
          <a:xfrm rot="20379341">
            <a:off x="5535689" y="4962141"/>
            <a:ext cx="1999930" cy="1080745"/>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 is the argument for O’Brien</a:t>
            </a:r>
            <a:endParaRPr lang="en-US" dirty="0"/>
          </a:p>
        </p:txBody>
      </p:sp>
    </p:spTree>
    <p:extLst>
      <p:ext uri="{BB962C8B-B14F-4D97-AF65-F5344CB8AC3E}">
        <p14:creationId xmlns:p14="http://schemas.microsoft.com/office/powerpoint/2010/main" val="3812959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If you finish early…</a:t>
            </a:r>
            <a:endParaRPr lang="en-US" dirty="0"/>
          </a:p>
        </p:txBody>
      </p:sp>
      <p:sp>
        <p:nvSpPr>
          <p:cNvPr id="3" name="Content Placeholder 2"/>
          <p:cNvSpPr>
            <a:spLocks noGrp="1"/>
          </p:cNvSpPr>
          <p:nvPr>
            <p:ph idx="1"/>
          </p:nvPr>
        </p:nvSpPr>
        <p:spPr>
          <a:xfrm>
            <a:off x="457200" y="1935480"/>
            <a:ext cx="4343400" cy="4389120"/>
          </a:xfrm>
        </p:spPr>
        <p:txBody>
          <a:bodyPr>
            <a:normAutofit fontScale="85000" lnSpcReduction="20000"/>
          </a:bodyPr>
          <a:lstStyle/>
          <a:p>
            <a:r>
              <a:rPr lang="en-US" sz="4000" dirty="0" smtClean="0"/>
              <a:t>Come on up to get a survey card that will be sent into the Boston City Council hearing this Tuesday.</a:t>
            </a:r>
          </a:p>
          <a:p>
            <a:r>
              <a:rPr lang="en-US" sz="4000" dirty="0" smtClean="0"/>
              <a:t>Please bring it back to your seat, read it over, and fill it out if it applies to you. </a:t>
            </a:r>
            <a:endParaRPr lang="en-US" sz="40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5466" y="1577502"/>
            <a:ext cx="3833734" cy="4975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7734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924800" cy="1143000"/>
          </a:xfrm>
        </p:spPr>
        <p:txBody>
          <a:bodyPr>
            <a:normAutofit fontScale="90000"/>
          </a:bodyPr>
          <a:lstStyle/>
          <a:p>
            <a:r>
              <a:rPr lang="en-US" i="1" dirty="0" smtClean="0"/>
              <a:t>United States v. O’Brien </a:t>
            </a:r>
            <a:r>
              <a:rPr lang="en-US" dirty="0" smtClean="0"/>
              <a:t>Decision</a:t>
            </a:r>
            <a:endParaRPr lang="en-US" dirty="0"/>
          </a:p>
        </p:txBody>
      </p:sp>
      <p:sp>
        <p:nvSpPr>
          <p:cNvPr id="3" name="Content Placeholder 2"/>
          <p:cNvSpPr>
            <a:spLocks noGrp="1"/>
          </p:cNvSpPr>
          <p:nvPr>
            <p:ph idx="1"/>
          </p:nvPr>
        </p:nvSpPr>
        <p:spPr/>
        <p:txBody>
          <a:bodyPr>
            <a:normAutofit/>
          </a:bodyPr>
          <a:lstStyle/>
          <a:p>
            <a:r>
              <a:rPr lang="en-US" sz="3600" dirty="0" smtClean="0"/>
              <a:t>Does the Selective Service Act, which requires young men to carry draft cards at all times and bans the destruction of draft cards, violate the right of free speech as protected by the First Amendment?</a:t>
            </a:r>
            <a:endParaRPr lang="en-US" sz="3600" dirty="0"/>
          </a:p>
        </p:txBody>
      </p:sp>
      <p:grpSp>
        <p:nvGrpSpPr>
          <p:cNvPr id="5" name="Group 4"/>
          <p:cNvGrpSpPr/>
          <p:nvPr/>
        </p:nvGrpSpPr>
        <p:grpSpPr>
          <a:xfrm>
            <a:off x="536713" y="1295400"/>
            <a:ext cx="7769087" cy="5105400"/>
            <a:chOff x="536713" y="1295400"/>
            <a:chExt cx="7769087" cy="5105400"/>
          </a:xfrm>
        </p:grpSpPr>
        <p:pic>
          <p:nvPicPr>
            <p:cNvPr id="3074" name="Picture 2" descr="http://hipsterjew.com/files/2011/06/supreme-court-justices-20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713" y="1295400"/>
              <a:ext cx="7769087" cy="5105400"/>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2133600" y="2133600"/>
              <a:ext cx="6858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33800" y="1981200"/>
              <a:ext cx="6858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953000" y="1905000"/>
              <a:ext cx="6858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400800" y="2286000"/>
              <a:ext cx="6858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391400" y="3200400"/>
              <a:ext cx="6858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791200" y="2895600"/>
              <a:ext cx="6858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267200" y="2895600"/>
              <a:ext cx="6858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895600" y="2895600"/>
              <a:ext cx="6858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295400" y="2971800"/>
              <a:ext cx="6858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Explosion 1 13"/>
          <p:cNvSpPr/>
          <p:nvPr/>
        </p:nvSpPr>
        <p:spPr>
          <a:xfrm>
            <a:off x="2476500" y="5181600"/>
            <a:ext cx="4076700" cy="22098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You make the call</a:t>
            </a:r>
            <a:endParaRPr lang="en-US" sz="3200" dirty="0"/>
          </a:p>
        </p:txBody>
      </p:sp>
    </p:spTree>
    <p:extLst>
      <p:ext uri="{BB962C8B-B14F-4D97-AF65-F5344CB8AC3E}">
        <p14:creationId xmlns:p14="http://schemas.microsoft.com/office/powerpoint/2010/main" val="1765826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7924800" cy="1143000"/>
          </a:xfrm>
        </p:spPr>
        <p:txBody>
          <a:bodyPr>
            <a:normAutofit/>
          </a:bodyPr>
          <a:lstStyle/>
          <a:p>
            <a:r>
              <a:rPr lang="en-US" i="1" dirty="0" smtClean="0"/>
              <a:t>United States v. O’Brien</a:t>
            </a:r>
            <a:endParaRPr lang="en-US" dirty="0"/>
          </a:p>
        </p:txBody>
      </p:sp>
      <p:sp>
        <p:nvSpPr>
          <p:cNvPr id="3" name="Content Placeholder 2"/>
          <p:cNvSpPr>
            <a:spLocks noGrp="1"/>
          </p:cNvSpPr>
          <p:nvPr>
            <p:ph idx="1"/>
          </p:nvPr>
        </p:nvSpPr>
        <p:spPr>
          <a:xfrm>
            <a:off x="381000" y="1600200"/>
            <a:ext cx="8229600" cy="5410200"/>
          </a:xfrm>
        </p:spPr>
        <p:txBody>
          <a:bodyPr>
            <a:noAutofit/>
          </a:bodyPr>
          <a:lstStyle/>
          <a:p>
            <a:r>
              <a:rPr lang="en-US" sz="2250" dirty="0" smtClean="0"/>
              <a:t>David Paul O’Brien was arrested for burning his draft card but claimed a 1965 law against it limited his freedom of “symbolic speech”</a:t>
            </a:r>
          </a:p>
          <a:p>
            <a:r>
              <a:rPr lang="en-US" sz="2250" dirty="0" smtClean="0"/>
              <a:t>In a 7-1 decision, the Supreme Court decided that the government can limit free expression under four conditions  including…</a:t>
            </a:r>
          </a:p>
          <a:p>
            <a:pPr lvl="1"/>
            <a:r>
              <a:rPr lang="en-US" sz="2250" dirty="0" smtClean="0"/>
              <a:t>When it is important to a government interest</a:t>
            </a:r>
          </a:p>
          <a:p>
            <a:pPr lvl="1"/>
            <a:r>
              <a:rPr lang="en-US" sz="2250" dirty="0" smtClean="0"/>
              <a:t>When that government interest </a:t>
            </a:r>
            <a:r>
              <a:rPr lang="en-US" sz="2250" dirty="0" smtClean="0"/>
              <a:t>is </a:t>
            </a:r>
            <a:r>
              <a:rPr lang="en-US" sz="2250" dirty="0" smtClean="0"/>
              <a:t>unrelated to free speech</a:t>
            </a:r>
          </a:p>
          <a:p>
            <a:pPr lvl="1"/>
            <a:r>
              <a:rPr lang="en-US" sz="2250" dirty="0" smtClean="0"/>
              <a:t>When free speech is not limited any more than is necessary</a:t>
            </a:r>
          </a:p>
          <a:p>
            <a:r>
              <a:rPr lang="en-US" sz="2250" dirty="0" smtClean="0"/>
              <a:t>The Court decided that the 1965 law against destroying draft cards was in fact constitutional</a:t>
            </a:r>
          </a:p>
          <a:p>
            <a:r>
              <a:rPr lang="en-US" sz="2250" dirty="0" smtClean="0"/>
              <a:t>The Selective Service Act remained in force and O’Brien’s conviction was upheld</a:t>
            </a:r>
            <a:endParaRPr lang="en-US" sz="2250" dirty="0"/>
          </a:p>
        </p:txBody>
      </p:sp>
      <p:sp>
        <p:nvSpPr>
          <p:cNvPr id="4" name="Explosion 1 3"/>
          <p:cNvSpPr/>
          <p:nvPr/>
        </p:nvSpPr>
        <p:spPr>
          <a:xfrm>
            <a:off x="6858000" y="-152400"/>
            <a:ext cx="2590800" cy="1752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Notes</a:t>
            </a:r>
          </a:p>
          <a:p>
            <a:pPr algn="ctr"/>
            <a:r>
              <a:rPr lang="en-US" sz="2800" dirty="0" smtClean="0"/>
              <a:t>p. 113</a:t>
            </a:r>
            <a:endParaRPr lang="en-US" sz="2800" dirty="0"/>
          </a:p>
        </p:txBody>
      </p:sp>
    </p:spTree>
    <p:extLst>
      <p:ext uri="{BB962C8B-B14F-4D97-AF65-F5344CB8AC3E}">
        <p14:creationId xmlns:p14="http://schemas.microsoft.com/office/powerpoint/2010/main" val="1212696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MEAL Paragraph</a:t>
            </a:r>
            <a:endParaRPr lang="en-US" dirty="0"/>
          </a:p>
        </p:txBody>
      </p:sp>
      <p:sp>
        <p:nvSpPr>
          <p:cNvPr id="3" name="Content Placeholder 2"/>
          <p:cNvSpPr>
            <a:spLocks noGrp="1"/>
          </p:cNvSpPr>
          <p:nvPr>
            <p:ph idx="1"/>
          </p:nvPr>
        </p:nvSpPr>
        <p:spPr>
          <a:xfrm>
            <a:off x="457200" y="1935480"/>
            <a:ext cx="5410200" cy="4389120"/>
          </a:xfrm>
        </p:spPr>
        <p:txBody>
          <a:bodyPr>
            <a:normAutofit/>
          </a:bodyPr>
          <a:lstStyle/>
          <a:p>
            <a:r>
              <a:rPr lang="en-US" sz="3600" dirty="0" smtClean="0"/>
              <a:t>Do you agree with the Supreme Court’s decision in the United States v. O’Brien? Why or why not?</a:t>
            </a:r>
            <a:endParaRPr lang="en-US" sz="3600" dirty="0"/>
          </a:p>
        </p:txBody>
      </p:sp>
      <p:sp>
        <p:nvSpPr>
          <p:cNvPr id="5" name="Rectangle 4"/>
          <p:cNvSpPr/>
          <p:nvPr/>
        </p:nvSpPr>
        <p:spPr>
          <a:xfrm>
            <a:off x="5715000" y="-248771"/>
            <a:ext cx="1791837" cy="6521016"/>
          </a:xfrm>
          <a:prstGeom prst="rect">
            <a:avLst/>
          </a:prstGeom>
          <a:noFill/>
        </p:spPr>
        <p:txBody>
          <a:bodyPr vert="wordArtVert" wrap="none" lIns="91440" tIns="45720" rIns="91440" bIns="45720">
            <a:spAutoFit/>
          </a:bodyPr>
          <a:lstStyle/>
          <a:p>
            <a:pPr algn="ctr"/>
            <a:r>
              <a:rPr lang="en-US" sz="8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MEAL</a:t>
            </a:r>
            <a:endParaRPr lang="en-US" sz="8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TextBox 5"/>
          <p:cNvSpPr txBox="1"/>
          <p:nvPr/>
        </p:nvSpPr>
        <p:spPr>
          <a:xfrm>
            <a:off x="7010400" y="685800"/>
            <a:ext cx="1371600" cy="461665"/>
          </a:xfrm>
          <a:prstGeom prst="rect">
            <a:avLst/>
          </a:prstGeom>
          <a:noFill/>
        </p:spPr>
        <p:txBody>
          <a:bodyPr wrap="square" rtlCol="0">
            <a:spAutoFit/>
          </a:bodyPr>
          <a:lstStyle/>
          <a:p>
            <a:r>
              <a:rPr lang="en-US" sz="2400" dirty="0" err="1" smtClean="0"/>
              <a:t>ain</a:t>
            </a:r>
            <a:r>
              <a:rPr lang="en-US" sz="2400" dirty="0" smtClean="0"/>
              <a:t> Idea</a:t>
            </a:r>
            <a:endParaRPr lang="en-US" sz="2400" dirty="0"/>
          </a:p>
        </p:txBody>
      </p:sp>
      <p:sp>
        <p:nvSpPr>
          <p:cNvPr id="7" name="TextBox 6"/>
          <p:cNvSpPr txBox="1"/>
          <p:nvPr/>
        </p:nvSpPr>
        <p:spPr>
          <a:xfrm>
            <a:off x="6858000" y="2281535"/>
            <a:ext cx="1371600" cy="461665"/>
          </a:xfrm>
          <a:prstGeom prst="rect">
            <a:avLst/>
          </a:prstGeom>
          <a:noFill/>
        </p:spPr>
        <p:txBody>
          <a:bodyPr wrap="square" rtlCol="0">
            <a:spAutoFit/>
          </a:bodyPr>
          <a:lstStyle/>
          <a:p>
            <a:r>
              <a:rPr lang="en-US" sz="2400" dirty="0" err="1" smtClean="0"/>
              <a:t>vidence</a:t>
            </a:r>
            <a:endParaRPr lang="en-US" sz="2400" dirty="0"/>
          </a:p>
        </p:txBody>
      </p:sp>
      <p:sp>
        <p:nvSpPr>
          <p:cNvPr id="8" name="TextBox 7"/>
          <p:cNvSpPr txBox="1"/>
          <p:nvPr/>
        </p:nvSpPr>
        <p:spPr>
          <a:xfrm>
            <a:off x="6934200" y="3957935"/>
            <a:ext cx="1371600" cy="461665"/>
          </a:xfrm>
          <a:prstGeom prst="rect">
            <a:avLst/>
          </a:prstGeom>
          <a:noFill/>
        </p:spPr>
        <p:txBody>
          <a:bodyPr wrap="square" rtlCol="0">
            <a:spAutoFit/>
          </a:bodyPr>
          <a:lstStyle/>
          <a:p>
            <a:r>
              <a:rPr lang="en-US" sz="2400" dirty="0" err="1" smtClean="0"/>
              <a:t>nalysis</a:t>
            </a:r>
            <a:endParaRPr lang="en-US" sz="2400" dirty="0"/>
          </a:p>
        </p:txBody>
      </p:sp>
      <p:sp>
        <p:nvSpPr>
          <p:cNvPr id="9" name="TextBox 8"/>
          <p:cNvSpPr txBox="1"/>
          <p:nvPr/>
        </p:nvSpPr>
        <p:spPr>
          <a:xfrm>
            <a:off x="6858000" y="5558135"/>
            <a:ext cx="1371600" cy="461665"/>
          </a:xfrm>
          <a:prstGeom prst="rect">
            <a:avLst/>
          </a:prstGeom>
          <a:noFill/>
        </p:spPr>
        <p:txBody>
          <a:bodyPr wrap="square" rtlCol="0">
            <a:spAutoFit/>
          </a:bodyPr>
          <a:lstStyle/>
          <a:p>
            <a:r>
              <a:rPr lang="en-US" sz="2400" dirty="0" smtClean="0"/>
              <a:t>ink</a:t>
            </a:r>
            <a:endParaRPr lang="en-US" sz="2400" dirty="0"/>
          </a:p>
        </p:txBody>
      </p:sp>
      <p:sp>
        <p:nvSpPr>
          <p:cNvPr id="10" name="TextBox 9"/>
          <p:cNvSpPr txBox="1"/>
          <p:nvPr/>
        </p:nvSpPr>
        <p:spPr>
          <a:xfrm>
            <a:off x="6781800" y="1091625"/>
            <a:ext cx="2362200" cy="584775"/>
          </a:xfrm>
          <a:prstGeom prst="rect">
            <a:avLst/>
          </a:prstGeom>
          <a:noFill/>
        </p:spPr>
        <p:txBody>
          <a:bodyPr wrap="square" rtlCol="0">
            <a:spAutoFit/>
          </a:bodyPr>
          <a:lstStyle/>
          <a:p>
            <a:r>
              <a:rPr lang="en-US" sz="1600" dirty="0" smtClean="0"/>
              <a:t>State the main idea of your argument</a:t>
            </a:r>
            <a:endParaRPr lang="en-US" sz="1600" dirty="0"/>
          </a:p>
        </p:txBody>
      </p:sp>
      <p:sp>
        <p:nvSpPr>
          <p:cNvPr id="11" name="TextBox 10"/>
          <p:cNvSpPr txBox="1"/>
          <p:nvPr/>
        </p:nvSpPr>
        <p:spPr>
          <a:xfrm>
            <a:off x="6705600" y="2743200"/>
            <a:ext cx="2362200" cy="584775"/>
          </a:xfrm>
          <a:prstGeom prst="rect">
            <a:avLst/>
          </a:prstGeom>
          <a:noFill/>
        </p:spPr>
        <p:txBody>
          <a:bodyPr wrap="square" rtlCol="0">
            <a:spAutoFit/>
          </a:bodyPr>
          <a:lstStyle/>
          <a:p>
            <a:r>
              <a:rPr lang="en-US" sz="1600" dirty="0" smtClean="0"/>
              <a:t>Give facts or ideas to support your argument</a:t>
            </a:r>
            <a:endParaRPr lang="en-US" sz="1600" dirty="0"/>
          </a:p>
        </p:txBody>
      </p:sp>
      <p:sp>
        <p:nvSpPr>
          <p:cNvPr id="12" name="TextBox 11"/>
          <p:cNvSpPr txBox="1"/>
          <p:nvPr/>
        </p:nvSpPr>
        <p:spPr>
          <a:xfrm>
            <a:off x="6858000" y="4368225"/>
            <a:ext cx="2362200" cy="584775"/>
          </a:xfrm>
          <a:prstGeom prst="rect">
            <a:avLst/>
          </a:prstGeom>
          <a:noFill/>
        </p:spPr>
        <p:txBody>
          <a:bodyPr wrap="square" rtlCol="0">
            <a:spAutoFit/>
          </a:bodyPr>
          <a:lstStyle/>
          <a:p>
            <a:r>
              <a:rPr lang="en-US" sz="1600" dirty="0" smtClean="0"/>
              <a:t>Tell why those facts or ideas are important</a:t>
            </a:r>
            <a:endParaRPr lang="en-US" sz="1600" dirty="0"/>
          </a:p>
        </p:txBody>
      </p:sp>
      <p:sp>
        <p:nvSpPr>
          <p:cNvPr id="13" name="TextBox 12"/>
          <p:cNvSpPr txBox="1"/>
          <p:nvPr/>
        </p:nvSpPr>
        <p:spPr>
          <a:xfrm>
            <a:off x="6781800" y="5867400"/>
            <a:ext cx="2362200" cy="338554"/>
          </a:xfrm>
          <a:prstGeom prst="rect">
            <a:avLst/>
          </a:prstGeom>
          <a:noFill/>
        </p:spPr>
        <p:txBody>
          <a:bodyPr wrap="square" rtlCol="0">
            <a:spAutoFit/>
          </a:bodyPr>
          <a:lstStyle/>
          <a:p>
            <a:r>
              <a:rPr lang="en-US" sz="1600" dirty="0" smtClean="0"/>
              <a:t>Restate your main idea</a:t>
            </a:r>
            <a:endParaRPr lang="en-US" sz="1600" dirty="0"/>
          </a:p>
        </p:txBody>
      </p:sp>
    </p:spTree>
    <p:extLst>
      <p:ext uri="{BB962C8B-B14F-4D97-AF65-F5344CB8AC3E}">
        <p14:creationId xmlns:p14="http://schemas.microsoft.com/office/powerpoint/2010/main" val="21108515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395</TotalTime>
  <Words>451</Words>
  <Application>Microsoft Office PowerPoint</Application>
  <PresentationFormat>On-screen Show (4:3)</PresentationFormat>
  <Paragraphs>50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Do Now – p. 112 </vt:lpstr>
      <vt:lpstr>Today’s Objectives</vt:lpstr>
      <vt:lpstr>United States v. O’Brien Activity</vt:lpstr>
      <vt:lpstr>Helpful hint…</vt:lpstr>
      <vt:lpstr>If you finish early…</vt:lpstr>
      <vt:lpstr>United States v. O’Brien Decision</vt:lpstr>
      <vt:lpstr>United States v. O’Brien</vt:lpstr>
      <vt:lpstr>MEAL Paragraph</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Now – p. 112</dc:title>
  <dc:creator>Henry Mahegan</dc:creator>
  <cp:lastModifiedBy>Henry Mahegan</cp:lastModifiedBy>
  <cp:revision>6</cp:revision>
  <dcterms:created xsi:type="dcterms:W3CDTF">2011-12-15T22:52:44Z</dcterms:created>
  <dcterms:modified xsi:type="dcterms:W3CDTF">2011-12-16T18:08:31Z</dcterms:modified>
</cp:coreProperties>
</file>